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70" r:id="rId2"/>
    <p:sldId id="258" r:id="rId3"/>
    <p:sldId id="271" r:id="rId4"/>
    <p:sldId id="272" r:id="rId5"/>
    <p:sldId id="279" r:id="rId6"/>
    <p:sldId id="274" r:id="rId7"/>
    <p:sldId id="276" r:id="rId8"/>
    <p:sldId id="280" r:id="rId9"/>
    <p:sldId id="278" r:id="rId10"/>
    <p:sldId id="269" r:id="rId11"/>
  </p:sldIdLst>
  <p:sldSz cx="9144000" cy="6858000" type="screen4x3"/>
  <p:notesSz cx="6670675" cy="9929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79F"/>
    <a:srgbClr val="260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2998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9083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9AD14-DC30-4D9A-BB4D-5AE7BB099D30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89083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8250" y="9431338"/>
            <a:ext cx="289083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21322-C921-4D07-90A9-F70BFBA6AB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3493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77D3A-FA67-49C2-BF6C-3B1305FDFCC0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71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89083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8250" y="9431338"/>
            <a:ext cx="289083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66AC8-7514-4EC5-ABE7-DC0EC2B7A6E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734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66AC8-7514-4EC5-ABE7-DC0EC2B7A6E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298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lyazat.gov.h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339752" y="5949280"/>
            <a:ext cx="6876257" cy="908720"/>
          </a:xfrm>
        </p:spPr>
        <p:txBody>
          <a:bodyPr>
            <a:noAutofit/>
          </a:bodyPr>
          <a:lstStyle/>
          <a:p>
            <a:r>
              <a:rPr lang="hu-HU" sz="2800" b="1" dirty="0" smtClean="0"/>
              <a:t>Korompay Gáborné </a:t>
            </a:r>
            <a:r>
              <a:rPr lang="hu-HU" sz="2800" b="1" dirty="0"/>
              <a:t>Edina 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539552" y="692696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41779F"/>
                </a:solidFill>
              </a:rPr>
              <a:t>Mikro-,kis- és középvállalkozások piaci megjelenésének támogatása</a:t>
            </a:r>
            <a:br>
              <a:rPr lang="hu-HU" sz="3600" b="1" dirty="0">
                <a:solidFill>
                  <a:srgbClr val="41779F"/>
                </a:solidFill>
              </a:rPr>
            </a:br>
            <a:r>
              <a:rPr lang="hu-HU" sz="3200" dirty="0">
                <a:solidFill>
                  <a:srgbClr val="41779F"/>
                </a:solidFill>
              </a:rPr>
              <a:t/>
            </a:r>
            <a:br>
              <a:rPr lang="hu-HU" sz="3200" dirty="0">
                <a:solidFill>
                  <a:srgbClr val="41779F"/>
                </a:solidFill>
              </a:rPr>
            </a:br>
            <a:endParaRPr lang="hu-HU" sz="3200" dirty="0" smtClean="0">
              <a:solidFill>
                <a:srgbClr val="41779F"/>
              </a:solidFill>
            </a:endParaRPr>
          </a:p>
          <a:p>
            <a:pPr algn="ctr"/>
            <a:endParaRPr lang="hu-HU" sz="3200" dirty="0">
              <a:solidFill>
                <a:srgbClr val="41779F"/>
              </a:solidFill>
            </a:endParaRPr>
          </a:p>
          <a:p>
            <a:pPr algn="ctr"/>
            <a:endParaRPr lang="hu-HU" sz="3200" dirty="0" smtClean="0">
              <a:solidFill>
                <a:srgbClr val="41779F"/>
              </a:solidFill>
            </a:endParaRPr>
          </a:p>
          <a:p>
            <a:pPr algn="ctr"/>
            <a:r>
              <a:rPr lang="hu-HU" sz="3200" dirty="0" smtClean="0">
                <a:solidFill>
                  <a:srgbClr val="41779F"/>
                </a:solidFill>
              </a:rPr>
              <a:t>Kaposvár, 2016. március 1.</a:t>
            </a:r>
          </a:p>
          <a:p>
            <a:pPr algn="ctr"/>
            <a:endParaRPr lang="hu-HU" sz="3200" b="1" spc="-150" dirty="0">
              <a:solidFill>
                <a:srgbClr val="41779F"/>
              </a:solidFill>
            </a:endParaRPr>
          </a:p>
        </p:txBody>
      </p:sp>
      <p:pic>
        <p:nvPicPr>
          <p:cNvPr id="1026" name="Picture 2" descr="C:\Users\Decsi Zoltán\Desktop\smvkk_web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112"/>
            <a:ext cx="3778523" cy="151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03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/>
          <p:cNvSpPr txBox="1"/>
          <p:nvPr/>
        </p:nvSpPr>
        <p:spPr>
          <a:xfrm>
            <a:off x="467544" y="2276872"/>
            <a:ext cx="86764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0" b="1" dirty="0">
                <a:solidFill>
                  <a:srgbClr val="41779F"/>
                </a:solidFill>
              </a:rPr>
              <a:t>Köszönöm a figyelmet!</a:t>
            </a:r>
            <a:r>
              <a:rPr lang="hu-HU" sz="3200" b="1" dirty="0">
                <a:solidFill>
                  <a:srgbClr val="41779F"/>
                </a:solidFill>
              </a:rPr>
              <a:t/>
            </a:r>
            <a:br>
              <a:rPr lang="hu-HU" sz="3200" b="1" dirty="0">
                <a:solidFill>
                  <a:srgbClr val="41779F"/>
                </a:solidFill>
              </a:rPr>
            </a:br>
            <a:endParaRPr lang="hu-HU" sz="3200" b="1" spc="-150" dirty="0">
              <a:solidFill>
                <a:srgbClr val="41779F"/>
              </a:solidFill>
            </a:endParaRPr>
          </a:p>
        </p:txBody>
      </p:sp>
      <p:pic>
        <p:nvPicPr>
          <p:cNvPr id="9" name="Picture 2" descr="C:\Users\Decsi Zoltán\Desktop\smvkk_web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112"/>
            <a:ext cx="3778523" cy="151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02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200" dirty="0">
                <a:solidFill>
                  <a:srgbClr val="41779F"/>
                </a:solidFill>
              </a:rPr>
              <a:t>A pályázat célja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 Vállalkozói Központ 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611560" y="1268759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400" dirty="0"/>
              <a:t>A pályázat a vállalkozások külpiacra lépését kívánja elősegíteni külföldi kiállításokon és vásárokon való megjelenésben, árubemutatók és üzletember találkozók megszervezésében</a:t>
            </a:r>
            <a:r>
              <a:rPr lang="hu-HU" sz="2400" dirty="0" smtClean="0"/>
              <a:t>.</a:t>
            </a:r>
          </a:p>
          <a:p>
            <a:pPr algn="just"/>
            <a:endParaRPr lang="hu-HU" sz="2400" dirty="0"/>
          </a:p>
          <a:p>
            <a:pPr algn="just"/>
            <a:endParaRPr lang="hu-HU" sz="24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838137"/>
            <a:ext cx="5832648" cy="3188692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9972600" y="458112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120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>
                <a:solidFill>
                  <a:srgbClr val="41779F"/>
                </a:solidFill>
              </a:rPr>
              <a:t>Pályázók köre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 Vállalkozói Központ 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124744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hu-HU" sz="1100" dirty="0"/>
          </a:p>
          <a:p>
            <a:pPr>
              <a:lnSpc>
                <a:spcPct val="150000"/>
              </a:lnSpc>
            </a:pPr>
            <a:endParaRPr lang="hu-HU" sz="1100" dirty="0"/>
          </a:p>
        </p:txBody>
      </p:sp>
      <p:sp>
        <p:nvSpPr>
          <p:cNvPr id="2" name="Téglalap 1"/>
          <p:cNvSpPr/>
          <p:nvPr/>
        </p:nvSpPr>
        <p:spPr>
          <a:xfrm>
            <a:off x="827584" y="1340768"/>
            <a:ext cx="792088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hu-HU" sz="2400" b="1" i="1" dirty="0"/>
              <a:t>Mikro-, kis-és középvállalkozások</a:t>
            </a:r>
          </a:p>
          <a:p>
            <a:pPr algn="just">
              <a:buFont typeface="+mj-lt"/>
              <a:buAutoNum type="alphaLcParenR"/>
            </a:pPr>
            <a:r>
              <a:rPr lang="hu-HU" sz="2400" dirty="0"/>
              <a:t>létszámra vonatkozó előírás,</a:t>
            </a:r>
          </a:p>
          <a:p>
            <a:pPr algn="just">
              <a:buFont typeface="+mj-lt"/>
              <a:buAutoNum type="alphaLcParenR"/>
            </a:pPr>
            <a:r>
              <a:rPr lang="hu-HU" sz="2400" dirty="0"/>
              <a:t>amelyek exportnövekedési potenciállal bírnak, </a:t>
            </a:r>
          </a:p>
          <a:p>
            <a:pPr algn="just">
              <a:buFont typeface="+mj-lt"/>
              <a:buAutoNum type="alphaLcParenR"/>
            </a:pPr>
            <a:r>
              <a:rPr lang="hu-HU" sz="2400" dirty="0"/>
              <a:t>meghatározott TEÁOR besorolásba foglalt </a:t>
            </a:r>
            <a:r>
              <a:rPr lang="hu-HU" sz="2400" dirty="0" smtClean="0"/>
              <a:t>    tevékenység</a:t>
            </a:r>
            <a:endParaRPr lang="hu-HU" sz="2400" dirty="0"/>
          </a:p>
          <a:p>
            <a:pPr algn="just">
              <a:buFont typeface="+mj-lt"/>
              <a:buAutoNum type="alphaLcParenR"/>
            </a:pPr>
            <a:endParaRPr lang="hu-HU" dirty="0"/>
          </a:p>
          <a:p>
            <a:pPr algn="just"/>
            <a:endParaRPr lang="hu-HU" dirty="0"/>
          </a:p>
          <a:p>
            <a:r>
              <a:rPr lang="hu-HU" sz="2400" dirty="0"/>
              <a:t>2</a:t>
            </a:r>
            <a:r>
              <a:rPr lang="hu-HU" dirty="0"/>
              <a:t>. </a:t>
            </a:r>
            <a:r>
              <a:rPr lang="hu-HU" sz="2400" b="1" i="1" dirty="0"/>
              <a:t>Jogi forma szerint</a:t>
            </a:r>
            <a:r>
              <a:rPr lang="hu-HU" dirty="0"/>
              <a:t>:</a:t>
            </a:r>
          </a:p>
          <a:p>
            <a:pPr>
              <a:buFont typeface="+mj-lt"/>
              <a:buAutoNum type="alphaLcParenR"/>
            </a:pPr>
            <a:r>
              <a:rPr lang="hu-HU" sz="2400" dirty="0"/>
              <a:t>Kettős könyvvitelt vezető jogi személyiségű gazdasági társaságok</a:t>
            </a:r>
          </a:p>
          <a:p>
            <a:pPr>
              <a:buFont typeface="+mj-lt"/>
              <a:buAutoNum type="alphaLcParenR"/>
            </a:pPr>
            <a:r>
              <a:rPr lang="hu-HU" sz="2400" dirty="0"/>
              <a:t>Egyéni vállalkozók, egyéni cégek</a:t>
            </a:r>
          </a:p>
          <a:p>
            <a:pPr>
              <a:buFont typeface="+mj-lt"/>
              <a:buAutoNum type="alphaLcParenR"/>
            </a:pPr>
            <a:r>
              <a:rPr lang="hu-HU" sz="2400" dirty="0"/>
              <a:t>Szövetkezet</a:t>
            </a:r>
          </a:p>
        </p:txBody>
      </p:sp>
    </p:spTree>
    <p:extLst>
      <p:ext uri="{BB962C8B-B14F-4D97-AF65-F5344CB8AC3E}">
        <p14:creationId xmlns:p14="http://schemas.microsoft.com/office/powerpoint/2010/main" val="195841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200" dirty="0">
                <a:solidFill>
                  <a:srgbClr val="41779F"/>
                </a:solidFill>
              </a:rPr>
              <a:t>támogatási információk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 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55418" y="1628800"/>
            <a:ext cx="91440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/>
              <a:t>1 500 000 - 20 000 </a:t>
            </a:r>
            <a:r>
              <a:rPr lang="hu-HU" sz="2400" dirty="0" err="1"/>
              <a:t>000</a:t>
            </a:r>
            <a:r>
              <a:rPr lang="hu-HU" sz="2400" dirty="0"/>
              <a:t> Ft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/>
              <a:t>A támogatás maximális mértéke az összes elszámolható költség 50%-a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/>
              <a:t>A kérelmek </a:t>
            </a:r>
            <a:r>
              <a:rPr lang="hu-HU" sz="2400" dirty="0" smtClean="0"/>
              <a:t>benyújtása: </a:t>
            </a:r>
            <a:r>
              <a:rPr lang="hu-HU" sz="2400" dirty="0"/>
              <a:t>2015. június </a:t>
            </a:r>
            <a:r>
              <a:rPr lang="hu-HU" sz="2400" dirty="0" smtClean="0"/>
              <a:t>22.- </a:t>
            </a:r>
            <a:r>
              <a:rPr lang="hu-HU" sz="2400" dirty="0"/>
              <a:t>2017. június </a:t>
            </a:r>
            <a:r>
              <a:rPr lang="hu-HU" sz="2400" dirty="0" smtClean="0"/>
              <a:t>22. </a:t>
            </a:r>
            <a:endParaRPr lang="hu-HU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 smtClean="0"/>
              <a:t>Előleg</a:t>
            </a:r>
            <a:r>
              <a:rPr lang="hu-HU" sz="2400" dirty="0"/>
              <a:t>: nem </a:t>
            </a:r>
            <a:r>
              <a:rPr lang="hu-HU" sz="2400" dirty="0" smtClean="0"/>
              <a:t>igényelhető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 smtClean="0"/>
              <a:t>Közép-magyarországi régió kizárt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 smtClean="0"/>
              <a:t>Fenntartási kötelezettség 3 év (</a:t>
            </a:r>
            <a:r>
              <a:rPr lang="hu-HU" sz="2400" dirty="0" err="1" smtClean="0"/>
              <a:t>külker.munkakörben</a:t>
            </a:r>
            <a:r>
              <a:rPr lang="hu-HU" sz="2400" dirty="0" smtClean="0"/>
              <a:t> tartás)</a:t>
            </a:r>
            <a:endParaRPr lang="hu-HU" sz="2400" dirty="0"/>
          </a:p>
          <a:p>
            <a:pPr algn="ctr">
              <a:lnSpc>
                <a:spcPct val="150000"/>
              </a:lnSpc>
            </a:pPr>
            <a:endParaRPr lang="hu-HU" sz="1100" dirty="0"/>
          </a:p>
          <a:p>
            <a:pPr>
              <a:lnSpc>
                <a:spcPct val="150000"/>
              </a:lnSpc>
            </a:pP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11378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292363" cy="864096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>
                <a:solidFill>
                  <a:srgbClr val="41779F"/>
                </a:solidFill>
              </a:rPr>
              <a:t>Támogatható tevékenységek</a:t>
            </a:r>
            <a:endParaRPr lang="hu-HU" sz="3200" dirty="0">
              <a:solidFill>
                <a:srgbClr val="41779F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400" i="1" dirty="0" smtClean="0"/>
              <a:t>Önállóan támogatható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Külföldi kiállításon vagy vásáron való részvétel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Külföldi árubemutató szervezése</a:t>
            </a:r>
          </a:p>
          <a:p>
            <a:endParaRPr lang="hu-HU" sz="24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400" i="1" dirty="0" smtClean="0"/>
              <a:t>Önállóan nem támogatható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Piacra jutás támogatása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Információs technológia-fejlesztés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Tanácsadás igénybevétele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Piackutatás elvégzésének költsége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Szabadalmak, egyéb immateriális javak költsége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Innovációs tanácsadás és támogató szolgáltatás költsége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467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53422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200" dirty="0">
                <a:solidFill>
                  <a:srgbClr val="41779F"/>
                </a:solidFill>
              </a:rPr>
              <a:t>Kötelező vállalások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 Vállalkozói Központ 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539552" y="1268760"/>
            <a:ext cx="8604448" cy="334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hu-HU" sz="2400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hu-HU" sz="2400" dirty="0" smtClean="0"/>
              <a:t> Létszámtartás </a:t>
            </a:r>
            <a:endParaRPr lang="hu-HU" sz="2400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hu-HU" sz="2400" dirty="0" smtClean="0"/>
              <a:t> Külkereskedelmi </a:t>
            </a:r>
            <a:r>
              <a:rPr lang="hu-HU" sz="2400" dirty="0"/>
              <a:t>felelős kijelölése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hu-HU" sz="2400" dirty="0" smtClean="0"/>
              <a:t> Piackutatás </a:t>
            </a:r>
            <a:r>
              <a:rPr lang="hu-HU" sz="2400" dirty="0"/>
              <a:t>elvégzése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hu-HU" sz="2400" dirty="0" smtClean="0"/>
              <a:t> Idegen </a:t>
            </a:r>
            <a:r>
              <a:rPr lang="hu-HU" sz="2400" dirty="0"/>
              <a:t>nyelvű honlap kialakítása</a:t>
            </a:r>
          </a:p>
          <a:p>
            <a:pPr>
              <a:lnSpc>
                <a:spcPct val="150000"/>
              </a:lnSpc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08914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200" dirty="0">
                <a:solidFill>
                  <a:srgbClr val="41779F"/>
                </a:solidFill>
              </a:rPr>
              <a:t>Speciális feltételek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 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827584" y="1340768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/>
              <a:t>Legalább 2 lezárt, teljes üzleti évvel kell rendelkezni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/>
              <a:t>A támogatás összege nem haladhatja meg a megelőző, teljes üzleti év nettó árbevételének 50%-át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/>
              <a:t>Export árbevétel igazolása az előző 2 lezárt üzleti év beszámolói alapján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/>
              <a:t>A támogatás összege nem haladhatja meg a megelőző, lezárt, üzleti év éves beszámolója szerinti mérlegfőösszeget</a:t>
            </a:r>
          </a:p>
        </p:txBody>
      </p:sp>
    </p:spTree>
    <p:extLst>
      <p:ext uri="{BB962C8B-B14F-4D97-AF65-F5344CB8AC3E}">
        <p14:creationId xmlns:p14="http://schemas.microsoft.com/office/powerpoint/2010/main" val="160069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-315416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 smtClean="0">
                <a:solidFill>
                  <a:srgbClr val="41779F"/>
                </a:solidFill>
              </a:rPr>
              <a:t>Tartalmi, értékelési szempontok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 Vállalkozói Központ 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179512" y="83671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hu-HU" dirty="0"/>
          </a:p>
          <a:p>
            <a:pPr>
              <a:lnSpc>
                <a:spcPct val="150000"/>
              </a:lnSpc>
            </a:pPr>
            <a:r>
              <a:rPr lang="hu-HU" dirty="0" smtClean="0"/>
              <a:t>l</a:t>
            </a:r>
            <a:endParaRPr lang="hu-HU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382606"/>
              </p:ext>
            </p:extLst>
          </p:nvPr>
        </p:nvGraphicFramePr>
        <p:xfrm>
          <a:off x="1524000" y="980728"/>
          <a:ext cx="609600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0208"/>
                <a:gridCol w="11757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Értékelési szempont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pont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Kapcsolódik-e a célhoz?</a:t>
                      </a:r>
                      <a:endParaRPr lang="hu-H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hu-HU" dirty="0" smtClean="0"/>
                    </a:p>
                    <a:p>
                      <a:r>
                        <a:rPr lang="hu-HU" dirty="0" smtClean="0"/>
                        <a:t>  igen/nem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Takarékos költségvetés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Reális, megvalósítható projekt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Össz</a:t>
                      </a:r>
                      <a:r>
                        <a:rPr lang="hu-HU" dirty="0" smtClean="0"/>
                        <a:t>. bevétel</a:t>
                      </a:r>
                      <a:r>
                        <a:rPr lang="hu-HU" baseline="0" dirty="0" smtClean="0"/>
                        <a:t> legalább 25%-a export árbevétel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15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Vállalati méret szerint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5 - 15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Megelőző 2 évben a nettó </a:t>
                      </a:r>
                      <a:r>
                        <a:rPr lang="hu-HU" dirty="0" err="1" smtClean="0"/>
                        <a:t>árbev.növekedés</a:t>
                      </a:r>
                      <a:r>
                        <a:rPr lang="hu-HU" dirty="0" smtClean="0"/>
                        <a:t>&gt;5%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K+F+I, AK tagság, iparjogvédelmi</a:t>
                      </a:r>
                      <a:r>
                        <a:rPr lang="hu-HU" baseline="0" dirty="0" smtClean="0"/>
                        <a:t> oltalom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Megelőző 2 évben részt vett </a:t>
                      </a:r>
                      <a:r>
                        <a:rPr lang="hu-HU" dirty="0" err="1" smtClean="0"/>
                        <a:t>nk.-i</a:t>
                      </a:r>
                      <a:r>
                        <a:rPr lang="hu-HU" dirty="0" smtClean="0"/>
                        <a:t> vásáron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15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Nyelvvizsgás munkavállaló,</a:t>
                      </a:r>
                      <a:r>
                        <a:rPr lang="hu-HU" baseline="0" dirty="0" smtClean="0"/>
                        <a:t> külföldi partner,</a:t>
                      </a:r>
                      <a:r>
                        <a:rPr lang="hu-HU" baseline="0" dirty="0" err="1" smtClean="0"/>
                        <a:t>külker.stratégia</a:t>
                      </a:r>
                      <a:r>
                        <a:rPr lang="hu-HU" baseline="0" dirty="0" smtClean="0"/>
                        <a:t>, SZVZ területén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0-40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Esélyes a</a:t>
                      </a:r>
                      <a:r>
                        <a:rPr lang="hu-HU" b="1" baseline="0" dirty="0" smtClean="0"/>
                        <a:t> pályázat, ha </a:t>
                      </a:r>
                      <a:r>
                        <a:rPr lang="hu-HU" b="1" dirty="0" smtClean="0"/>
                        <a:t>összesen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&gt; 40</a:t>
                      </a:r>
                      <a:endParaRPr lang="hu-H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71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>
                <a:solidFill>
                  <a:srgbClr val="41779F"/>
                </a:solidFill>
              </a:rPr>
              <a:t>A pályázat elérhetősége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 smtClean="0">
                <a:solidFill>
                  <a:srgbClr val="41779F"/>
                </a:solidFill>
                <a:hlinkClick r:id="rId2"/>
              </a:rPr>
              <a:t>Korompay Gáborné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rgbClr val="41779F"/>
                </a:solidFill>
                <a:hlinkClick r:id="rId2"/>
              </a:rPr>
              <a:t>hitel@</a:t>
            </a:r>
            <a:r>
              <a:rPr lang="hu-HU" dirty="0" err="1" smtClean="0">
                <a:solidFill>
                  <a:srgbClr val="41779F"/>
                </a:solidFill>
                <a:hlinkClick r:id="rId2"/>
              </a:rPr>
              <a:t>somogy-hvk.hu</a:t>
            </a:r>
            <a:endParaRPr lang="hu-HU" dirty="0" smtClean="0">
              <a:solidFill>
                <a:srgbClr val="41779F"/>
              </a:solidFill>
              <a:hlinkClick r:id="rId2"/>
            </a:endParaRPr>
          </a:p>
          <a:p>
            <a:pPr marL="0" indent="0" algn="ctr">
              <a:buNone/>
            </a:pPr>
            <a:r>
              <a:rPr lang="hu-HU" dirty="0" smtClean="0">
                <a:solidFill>
                  <a:srgbClr val="41779F"/>
                </a:solidFill>
                <a:hlinkClick r:id="rId2"/>
              </a:rPr>
              <a:t>30/441-7382</a:t>
            </a:r>
          </a:p>
          <a:p>
            <a:endParaRPr lang="hu-HU" dirty="0" smtClean="0">
              <a:hlinkClick r:id="rId2"/>
            </a:endParaRPr>
          </a:p>
          <a:p>
            <a:endParaRPr lang="hu-HU" dirty="0">
              <a:hlinkClick r:id="rId2"/>
            </a:endParaRPr>
          </a:p>
          <a:p>
            <a:endParaRPr lang="hu-HU" dirty="0" smtClean="0">
              <a:hlinkClick r:id="rId2"/>
            </a:endParaRPr>
          </a:p>
          <a:p>
            <a:pPr algn="ctr"/>
            <a:r>
              <a:rPr lang="hu-HU" dirty="0" smtClean="0">
                <a:hlinkClick r:id="rId2"/>
              </a:rPr>
              <a:t>https://www.palyazat.gov.hu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938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Egyéni 8. sém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3667C4"/>
      </a:accent1>
      <a:accent2>
        <a:srgbClr val="84A3DD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890</TotalTime>
  <Words>352</Words>
  <Application>Microsoft Office PowerPoint</Application>
  <PresentationFormat>Diavetítés a képernyőre (4:3 oldalarány)</PresentationFormat>
  <Paragraphs>88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Arial</vt:lpstr>
      <vt:lpstr>Calibri</vt:lpstr>
      <vt:lpstr>Tw Cen MT</vt:lpstr>
      <vt:lpstr>Wingdings</vt:lpstr>
      <vt:lpstr>Wingdings 2</vt:lpstr>
      <vt:lpstr>Medián</vt:lpstr>
      <vt:lpstr>PowerPoint bemutató</vt:lpstr>
      <vt:lpstr>A pályázat célja</vt:lpstr>
      <vt:lpstr>Pályázók köre</vt:lpstr>
      <vt:lpstr>támogatási információk</vt:lpstr>
      <vt:lpstr>Támogatható tevékenységek</vt:lpstr>
      <vt:lpstr>Kötelező vállalások</vt:lpstr>
      <vt:lpstr>Speciális feltételek</vt:lpstr>
      <vt:lpstr>Tartalmi, értékelési szempontok</vt:lpstr>
      <vt:lpstr>A pályázat elérhetősége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Országos Mikrohitel Konferencia Kaposvár</dc:title>
  <dc:creator>Decsi Zoltán</dc:creator>
  <cp:lastModifiedBy>Korompay Edina</cp:lastModifiedBy>
  <cp:revision>68</cp:revision>
  <cp:lastPrinted>2016-02-23T09:08:29Z</cp:lastPrinted>
  <dcterms:created xsi:type="dcterms:W3CDTF">2015-10-12T11:02:35Z</dcterms:created>
  <dcterms:modified xsi:type="dcterms:W3CDTF">2016-03-01T06:36:30Z</dcterms:modified>
</cp:coreProperties>
</file>